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6" r:id="rId2"/>
    <p:sldId id="257" r:id="rId3"/>
    <p:sldId id="258" r:id="rId4"/>
    <p:sldId id="266" r:id="rId5"/>
    <p:sldId id="267" r:id="rId6"/>
    <p:sldId id="268" r:id="rId7"/>
    <p:sldId id="270" r:id="rId8"/>
    <p:sldId id="259" r:id="rId9"/>
    <p:sldId id="260" r:id="rId10"/>
    <p:sldId id="269" r:id="rId11"/>
    <p:sldId id="262" r:id="rId12"/>
    <p:sldId id="263" r:id="rId13"/>
    <p:sldId id="264" r:id="rId14"/>
    <p:sldId id="261" r:id="rId1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26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75456" autoAdjust="0"/>
  </p:normalViewPr>
  <p:slideViewPr>
    <p:cSldViewPr>
      <p:cViewPr>
        <p:scale>
          <a:sx n="71" d="100"/>
          <a:sy n="71" d="100"/>
        </p:scale>
        <p:origin x="-672" y="54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4248"/>
    </p:cViewPr>
  </p:sorterViewPr>
  <p:notesViewPr>
    <p:cSldViewPr>
      <p:cViewPr>
        <p:scale>
          <a:sx n="100" d="100"/>
          <a:sy n="100" d="100"/>
        </p:scale>
        <p:origin x="-72" y="165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7FB95572-8815-416C-9B61-A91BD154A3BA}" type="datetimeFigureOut">
              <a:rPr lang="en-US" smtClean="0"/>
              <a:t>9/23/2015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57BB74B-7A6F-4203-9C31-0E121E35EA4E}" type="slidenum">
              <a:rPr lang="en-US" smtClean="0"/>
              <a:t>‹#›</a:t>
            </a:fld>
            <a:endParaRPr lang="en-US"/>
          </a:p>
        </p:txBody>
      </p:sp>
    </p:spTree>
    <p:extLst>
      <p:ext uri="{BB962C8B-B14F-4D97-AF65-F5344CB8AC3E}">
        <p14:creationId xmlns:p14="http://schemas.microsoft.com/office/powerpoint/2010/main" val="219898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Academy</a:t>
            </a:r>
            <a:r>
              <a:rPr lang="en-US" baseline="0" dirty="0" smtClean="0"/>
              <a:t> of Sciences</a:t>
            </a:r>
          </a:p>
          <a:p>
            <a:r>
              <a:rPr lang="en-US" baseline="0" dirty="0" smtClean="0"/>
              <a:t>Harvard Medical Center</a:t>
            </a:r>
          </a:p>
          <a:p>
            <a:endParaRPr lang="en-US" dirty="0"/>
          </a:p>
        </p:txBody>
      </p:sp>
      <p:sp>
        <p:nvSpPr>
          <p:cNvPr id="4" name="Slide Number Placeholder 3"/>
          <p:cNvSpPr>
            <a:spLocks noGrp="1"/>
          </p:cNvSpPr>
          <p:nvPr>
            <p:ph type="sldNum" sz="quarter" idx="10"/>
          </p:nvPr>
        </p:nvSpPr>
        <p:spPr/>
        <p:txBody>
          <a:bodyPr/>
          <a:lstStyle/>
          <a:p>
            <a:fld id="{D57BB74B-7A6F-4203-9C31-0E121E35EA4E}" type="slidenum">
              <a:rPr lang="en-US" smtClean="0"/>
              <a:t>4</a:t>
            </a:fld>
            <a:endParaRPr lang="en-US"/>
          </a:p>
        </p:txBody>
      </p:sp>
    </p:spTree>
    <p:extLst>
      <p:ext uri="{BB962C8B-B14F-4D97-AF65-F5344CB8AC3E}">
        <p14:creationId xmlns:p14="http://schemas.microsoft.com/office/powerpoint/2010/main" val="24007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Indian Journal of Endocrinology and Medicine</a:t>
            </a:r>
          </a:p>
        </p:txBody>
      </p:sp>
      <p:sp>
        <p:nvSpPr>
          <p:cNvPr id="4" name="Slide Number Placeholder 3"/>
          <p:cNvSpPr>
            <a:spLocks noGrp="1"/>
          </p:cNvSpPr>
          <p:nvPr>
            <p:ph type="sldNum" sz="quarter" idx="10"/>
          </p:nvPr>
        </p:nvSpPr>
        <p:spPr/>
        <p:txBody>
          <a:bodyPr/>
          <a:lstStyle/>
          <a:p>
            <a:fld id="{D57BB74B-7A6F-4203-9C31-0E121E35EA4E}" type="slidenum">
              <a:rPr lang="en-US" smtClean="0"/>
              <a:t>5</a:t>
            </a:fld>
            <a:endParaRPr lang="en-US"/>
          </a:p>
        </p:txBody>
      </p:sp>
    </p:spTree>
    <p:extLst>
      <p:ext uri="{BB962C8B-B14F-4D97-AF65-F5344CB8AC3E}">
        <p14:creationId xmlns:p14="http://schemas.microsoft.com/office/powerpoint/2010/main" val="112283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a:t>
            </a:r>
            <a:r>
              <a:rPr lang="en-US" baseline="0" dirty="0" smtClean="0"/>
              <a:t> Academy of Sciences</a:t>
            </a:r>
          </a:p>
          <a:p>
            <a:r>
              <a:rPr lang="en-US" baseline="0" dirty="0" smtClean="0"/>
              <a:t>Lehigh Valley Health Network</a:t>
            </a:r>
          </a:p>
          <a:p>
            <a:endParaRPr lang="en-US" dirty="0"/>
          </a:p>
        </p:txBody>
      </p:sp>
      <p:sp>
        <p:nvSpPr>
          <p:cNvPr id="4" name="Slide Number Placeholder 3"/>
          <p:cNvSpPr>
            <a:spLocks noGrp="1"/>
          </p:cNvSpPr>
          <p:nvPr>
            <p:ph type="sldNum" sz="quarter" idx="10"/>
          </p:nvPr>
        </p:nvSpPr>
        <p:spPr/>
        <p:txBody>
          <a:bodyPr/>
          <a:lstStyle/>
          <a:p>
            <a:fld id="{D57BB74B-7A6F-4203-9C31-0E121E35EA4E}" type="slidenum">
              <a:rPr lang="en-US" smtClean="0"/>
              <a:t>6</a:t>
            </a:fld>
            <a:endParaRPr lang="en-US"/>
          </a:p>
        </p:txBody>
      </p:sp>
    </p:spTree>
    <p:extLst>
      <p:ext uri="{BB962C8B-B14F-4D97-AF65-F5344CB8AC3E}">
        <p14:creationId xmlns:p14="http://schemas.microsoft.com/office/powerpoint/2010/main" val="308643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a:t>
            </a:r>
            <a:r>
              <a:rPr lang="en-US" baseline="0" dirty="0" smtClean="0"/>
              <a:t> of Maryland, Ohio State, Berman Cancer Center, Thomas Jefferson University, University of California, </a:t>
            </a:r>
          </a:p>
          <a:p>
            <a:r>
              <a:rPr lang="en-US" baseline="0" dirty="0" smtClean="0"/>
              <a:t>American Journal of Clinical Nutrition</a:t>
            </a:r>
            <a:endParaRPr lang="en-US" dirty="0"/>
          </a:p>
        </p:txBody>
      </p:sp>
      <p:sp>
        <p:nvSpPr>
          <p:cNvPr id="4" name="Slide Number Placeholder 3"/>
          <p:cNvSpPr>
            <a:spLocks noGrp="1"/>
          </p:cNvSpPr>
          <p:nvPr>
            <p:ph type="sldNum" sz="quarter" idx="10"/>
          </p:nvPr>
        </p:nvSpPr>
        <p:spPr/>
        <p:txBody>
          <a:bodyPr/>
          <a:lstStyle/>
          <a:p>
            <a:fld id="{D57BB74B-7A6F-4203-9C31-0E121E35EA4E}" type="slidenum">
              <a:rPr lang="en-US" smtClean="0"/>
              <a:t>7</a:t>
            </a:fld>
            <a:endParaRPr lang="en-US"/>
          </a:p>
        </p:txBody>
      </p:sp>
    </p:spTree>
    <p:extLst>
      <p:ext uri="{BB962C8B-B14F-4D97-AF65-F5344CB8AC3E}">
        <p14:creationId xmlns:p14="http://schemas.microsoft.com/office/powerpoint/2010/main" val="277711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BLACK RASPBERRY POTENTIAL</a:t>
            </a:r>
          </a:p>
          <a:p>
            <a:pPr rtl="0"/>
            <a:r>
              <a:rPr lang="en-US" dirty="0"/>
              <a:t>, PITFALLS AND PROGRESS </a:t>
            </a:r>
          </a:p>
          <a:p>
            <a:pPr rtl="0"/>
            <a:r>
              <a:rPr lang="en-US" dirty="0"/>
              <a:t>Courtney Weber </a:t>
            </a:r>
          </a:p>
          <a:p>
            <a:pPr rtl="0"/>
            <a:r>
              <a:rPr lang="en-US" dirty="0"/>
              <a:t>Associate Professor </a:t>
            </a:r>
          </a:p>
          <a:p>
            <a:pPr rtl="0"/>
            <a:r>
              <a:rPr lang="en-US" dirty="0"/>
              <a:t>Department of Horticultural Sciences </a:t>
            </a:r>
          </a:p>
          <a:p>
            <a:pPr rtl="0"/>
            <a:r>
              <a:rPr lang="en-US" dirty="0"/>
              <a:t>Cornell University, NYSAES </a:t>
            </a:r>
          </a:p>
          <a:p>
            <a:pPr rtl="0"/>
            <a:r>
              <a:rPr lang="en-US" dirty="0"/>
              <a:t>Geneva, NY 14456 </a:t>
            </a:r>
          </a:p>
          <a:p>
            <a:pPr rtl="0"/>
            <a:endParaRPr lang="en-US" dirty="0"/>
          </a:p>
          <a:p>
            <a:pPr rtl="0"/>
            <a:r>
              <a:rPr lang="en-US" dirty="0"/>
              <a:t>American Cancer Society/Ohio State </a:t>
            </a:r>
            <a:r>
              <a:rPr lang="en-US" dirty="0" err="1"/>
              <a:t>Univeristy</a:t>
            </a:r>
            <a:endParaRPr lang="en-US" dirty="0"/>
          </a:p>
          <a:p>
            <a:pPr rtl="0"/>
            <a:endParaRPr lang="en-US" dirty="0"/>
          </a:p>
          <a:p>
            <a:pPr rtl="0"/>
            <a:r>
              <a:rPr lang="en-US" dirty="0"/>
              <a:t>Livestrong.org</a:t>
            </a:r>
          </a:p>
          <a:p>
            <a:pPr rtl="0"/>
            <a:r>
              <a:rPr lang="en-US" dirty="0"/>
              <a:t>Mayo Clinic</a:t>
            </a:r>
          </a:p>
          <a:p>
            <a:pPr rtl="0"/>
            <a:endParaRPr lang="en-US" dirty="0"/>
          </a:p>
          <a:p>
            <a:endParaRPr lang="en-US" dirty="0" smtClean="0"/>
          </a:p>
          <a:p>
            <a:endParaRPr lang="en-US" dirty="0" smtClean="0"/>
          </a:p>
          <a:p>
            <a:r>
              <a:rPr lang="en-US" dirty="0" err="1" smtClean="0"/>
              <a:t>Amer</a:t>
            </a:r>
            <a:endParaRPr lang="en-US" dirty="0"/>
          </a:p>
        </p:txBody>
      </p:sp>
      <p:sp>
        <p:nvSpPr>
          <p:cNvPr id="4" name="Slide Number Placeholder 3"/>
          <p:cNvSpPr>
            <a:spLocks noGrp="1"/>
          </p:cNvSpPr>
          <p:nvPr>
            <p:ph type="sldNum" sz="quarter" idx="10"/>
          </p:nvPr>
        </p:nvSpPr>
        <p:spPr/>
        <p:txBody>
          <a:bodyPr/>
          <a:lstStyle/>
          <a:p>
            <a:fld id="{D57BB74B-7A6F-4203-9C31-0E121E35EA4E}" type="slidenum">
              <a:rPr lang="en-US" smtClean="0"/>
              <a:t>8</a:t>
            </a:fld>
            <a:endParaRPr lang="en-US"/>
          </a:p>
        </p:txBody>
      </p:sp>
    </p:spTree>
    <p:extLst>
      <p:ext uri="{BB962C8B-B14F-4D97-AF65-F5344CB8AC3E}">
        <p14:creationId xmlns:p14="http://schemas.microsoft.com/office/powerpoint/2010/main" val="1537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Mayo Clinic</a:t>
            </a:r>
          </a:p>
          <a:p>
            <a:r>
              <a:rPr lang="en-US" dirty="0" smtClean="0"/>
              <a:t>Indian</a:t>
            </a:r>
            <a:r>
              <a:rPr lang="en-US" baseline="0" dirty="0" smtClean="0"/>
              <a:t> Journal of Endocrinology</a:t>
            </a:r>
          </a:p>
          <a:p>
            <a:r>
              <a:rPr lang="en-US" baseline="0" dirty="0" smtClean="0"/>
              <a:t>History of the Ages</a:t>
            </a:r>
          </a:p>
          <a:p>
            <a:endParaRPr lang="en-US" dirty="0"/>
          </a:p>
        </p:txBody>
      </p:sp>
      <p:sp>
        <p:nvSpPr>
          <p:cNvPr id="4" name="Slide Number Placeholder 3"/>
          <p:cNvSpPr>
            <a:spLocks noGrp="1"/>
          </p:cNvSpPr>
          <p:nvPr>
            <p:ph type="sldNum" sz="quarter" idx="10"/>
          </p:nvPr>
        </p:nvSpPr>
        <p:spPr/>
        <p:txBody>
          <a:bodyPr/>
          <a:lstStyle/>
          <a:p>
            <a:fld id="{D57BB74B-7A6F-4203-9C31-0E121E35EA4E}" type="slidenum">
              <a:rPr lang="en-US" smtClean="0"/>
              <a:t>9</a:t>
            </a:fld>
            <a:endParaRPr lang="en-US"/>
          </a:p>
        </p:txBody>
      </p:sp>
    </p:spTree>
    <p:extLst>
      <p:ext uri="{BB962C8B-B14F-4D97-AF65-F5344CB8AC3E}">
        <p14:creationId xmlns:p14="http://schemas.microsoft.com/office/powerpoint/2010/main" val="2300298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a:t>
            </a:r>
            <a:r>
              <a:rPr lang="en-US" baseline="0" dirty="0" smtClean="0"/>
              <a:t> of Minnesota</a:t>
            </a:r>
            <a:endParaRPr lang="en-US" dirty="0"/>
          </a:p>
        </p:txBody>
      </p:sp>
      <p:sp>
        <p:nvSpPr>
          <p:cNvPr id="4" name="Slide Number Placeholder 3"/>
          <p:cNvSpPr>
            <a:spLocks noGrp="1"/>
          </p:cNvSpPr>
          <p:nvPr>
            <p:ph type="sldNum" sz="quarter" idx="10"/>
          </p:nvPr>
        </p:nvSpPr>
        <p:spPr/>
        <p:txBody>
          <a:bodyPr/>
          <a:lstStyle/>
          <a:p>
            <a:fld id="{D57BB74B-7A6F-4203-9C31-0E121E35EA4E}" type="slidenum">
              <a:rPr lang="en-US" smtClean="0"/>
              <a:t>10</a:t>
            </a:fld>
            <a:endParaRPr lang="en-US"/>
          </a:p>
        </p:txBody>
      </p:sp>
    </p:spTree>
    <p:extLst>
      <p:ext uri="{BB962C8B-B14F-4D97-AF65-F5344CB8AC3E}">
        <p14:creationId xmlns:p14="http://schemas.microsoft.com/office/powerpoint/2010/main" val="176265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Decrease in prostate cancer in men by 40%...(ACS)</a:t>
            </a:r>
          </a:p>
          <a:p>
            <a:endParaRPr lang="en-US" dirty="0"/>
          </a:p>
        </p:txBody>
      </p:sp>
      <p:sp>
        <p:nvSpPr>
          <p:cNvPr id="4" name="Slide Number Placeholder 3"/>
          <p:cNvSpPr>
            <a:spLocks noGrp="1"/>
          </p:cNvSpPr>
          <p:nvPr>
            <p:ph type="sldNum" sz="quarter" idx="10"/>
          </p:nvPr>
        </p:nvSpPr>
        <p:spPr/>
        <p:txBody>
          <a:bodyPr/>
          <a:lstStyle/>
          <a:p>
            <a:fld id="{D57BB74B-7A6F-4203-9C31-0E121E35EA4E}" type="slidenum">
              <a:rPr lang="en-US" smtClean="0"/>
              <a:t>11</a:t>
            </a:fld>
            <a:endParaRPr lang="en-US"/>
          </a:p>
        </p:txBody>
      </p:sp>
    </p:spTree>
    <p:extLst>
      <p:ext uri="{BB962C8B-B14F-4D97-AF65-F5344CB8AC3E}">
        <p14:creationId xmlns:p14="http://schemas.microsoft.com/office/powerpoint/2010/main" val="816960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Journal of Alternative and Complementary Medicine, 2009</a:t>
            </a:r>
          </a:p>
          <a:p>
            <a:endParaRPr lang="en-US" dirty="0"/>
          </a:p>
          <a:p>
            <a:r>
              <a:rPr lang="en-US" dirty="0" smtClean="0"/>
              <a:t>Dr. </a:t>
            </a:r>
            <a:r>
              <a:rPr lang="en-US" dirty="0" err="1" smtClean="0"/>
              <a:t>Terjung</a:t>
            </a:r>
            <a:r>
              <a:rPr lang="en-US" dirty="0" smtClean="0"/>
              <a:t>, </a:t>
            </a:r>
            <a:r>
              <a:rPr lang="en-US" dirty="0" err="1" smtClean="0"/>
              <a:t>Athltetic</a:t>
            </a:r>
            <a:r>
              <a:rPr lang="en-US" dirty="0" smtClean="0"/>
              <a:t> performance</a:t>
            </a:r>
          </a:p>
          <a:p>
            <a:r>
              <a:rPr lang="en-US" dirty="0" smtClean="0"/>
              <a:t>University of BONN, Germany</a:t>
            </a:r>
          </a:p>
          <a:p>
            <a:r>
              <a:rPr lang="en-US" dirty="0" smtClean="0"/>
              <a:t>Association for Academic Surgery</a:t>
            </a:r>
          </a:p>
          <a:p>
            <a:r>
              <a:rPr lang="en-US" dirty="0" smtClean="0"/>
              <a:t>Society of University Surgeons</a:t>
            </a:r>
          </a:p>
          <a:p>
            <a:endParaRPr lang="en-US" baseline="-25000" dirty="0"/>
          </a:p>
        </p:txBody>
      </p:sp>
      <p:sp>
        <p:nvSpPr>
          <p:cNvPr id="4" name="Slide Number Placeholder 3"/>
          <p:cNvSpPr>
            <a:spLocks noGrp="1"/>
          </p:cNvSpPr>
          <p:nvPr>
            <p:ph type="sldNum" sz="quarter" idx="10"/>
          </p:nvPr>
        </p:nvSpPr>
        <p:spPr/>
        <p:txBody>
          <a:bodyPr/>
          <a:lstStyle/>
          <a:p>
            <a:fld id="{D57BB74B-7A6F-4203-9C31-0E121E35EA4E}" type="slidenum">
              <a:rPr lang="en-US" smtClean="0"/>
              <a:t>12</a:t>
            </a:fld>
            <a:endParaRPr lang="en-US"/>
          </a:p>
        </p:txBody>
      </p:sp>
    </p:spTree>
    <p:extLst>
      <p:ext uri="{BB962C8B-B14F-4D97-AF65-F5344CB8AC3E}">
        <p14:creationId xmlns:p14="http://schemas.microsoft.com/office/powerpoint/2010/main" val="3221452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92CA598-25C6-40D5-9CE8-81A6F9D0AC2A}" type="datetimeFigureOut">
              <a:rPr lang="en-US" smtClean="0"/>
              <a:t>9/23/2015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5742DA2-1DB4-4FC0-939E-03FE50720722}"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CA598-25C6-40D5-9CE8-81A6F9D0AC2A}"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42DA2-1DB4-4FC0-939E-03FE507207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CA598-25C6-40D5-9CE8-81A6F9D0AC2A}"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42DA2-1DB4-4FC0-939E-03FE507207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2CA598-25C6-40D5-9CE8-81A6F9D0AC2A}"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42DA2-1DB4-4FC0-939E-03FE5072072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CA598-25C6-40D5-9CE8-81A6F9D0AC2A}"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42DA2-1DB4-4FC0-939E-03FE5072072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92CA598-25C6-40D5-9CE8-81A6F9D0AC2A}" type="datetimeFigureOut">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42DA2-1DB4-4FC0-939E-03FE50720722}"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2CA598-25C6-40D5-9CE8-81A6F9D0AC2A}" type="datetimeFigureOut">
              <a:rPr lang="en-US" smtClean="0"/>
              <a:t>9/23/2015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742DA2-1DB4-4FC0-939E-03FE5072072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CA598-25C6-40D5-9CE8-81A6F9D0AC2A}" type="datetimeFigureOut">
              <a:rPr lang="en-US" smtClean="0"/>
              <a:t>9/23/2015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742DA2-1DB4-4FC0-939E-03FE507207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CA598-25C6-40D5-9CE8-81A6F9D0AC2A}" type="datetimeFigureOut">
              <a:rPr lang="en-US" smtClean="0"/>
              <a:t>9/23/2015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742DA2-1DB4-4FC0-939E-03FE507207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92CA598-25C6-40D5-9CE8-81A6F9D0AC2A}" type="datetimeFigureOut">
              <a:rPr lang="en-US" smtClean="0"/>
              <a:t>9/23/2015</a:t>
            </a:fld>
            <a:endParaRPr lang="en-US"/>
          </a:p>
        </p:txBody>
      </p:sp>
      <p:sp>
        <p:nvSpPr>
          <p:cNvPr id="7" name="Slide Number Placeholder 6"/>
          <p:cNvSpPr>
            <a:spLocks noGrp="1"/>
          </p:cNvSpPr>
          <p:nvPr>
            <p:ph type="sldNum" sz="quarter" idx="12"/>
          </p:nvPr>
        </p:nvSpPr>
        <p:spPr/>
        <p:txBody>
          <a:bodyPr/>
          <a:lstStyle/>
          <a:p>
            <a:fld id="{15742DA2-1DB4-4FC0-939E-03FE50720722}"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CA598-25C6-40D5-9CE8-81A6F9D0AC2A}" type="datetimeFigureOut">
              <a:rPr lang="en-US" smtClean="0"/>
              <a:t>9/23/2015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5742DA2-1DB4-4FC0-939E-03FE5072072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92CA598-25C6-40D5-9CE8-81A6F9D0AC2A}" type="datetimeFigureOut">
              <a:rPr lang="en-US" smtClean="0"/>
              <a:t>9/23/2015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5742DA2-1DB4-4FC0-939E-03FE5072072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rsusansph.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drsusansph@gmail.com" TargetMode="External"/><Relationship Id="rId2" Type="http://schemas.openxmlformats.org/officeDocument/2006/relationships/hyperlink" Target="http://www.drsusansph.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9E262F"/>
                </a:solidFill>
              </a:rPr>
              <a:t>The Science Inside SOUL</a:t>
            </a:r>
            <a:endParaRPr lang="en-US" b="1" dirty="0">
              <a:solidFill>
                <a:srgbClr val="9E262F"/>
              </a:solidFill>
            </a:endParaRPr>
          </a:p>
        </p:txBody>
      </p:sp>
      <p:sp>
        <p:nvSpPr>
          <p:cNvPr id="3" name="Subtitle 2"/>
          <p:cNvSpPr>
            <a:spLocks noGrp="1"/>
          </p:cNvSpPr>
          <p:nvPr>
            <p:ph type="subTitle" idx="1"/>
          </p:nvPr>
        </p:nvSpPr>
        <p:spPr>
          <a:xfrm>
            <a:off x="4733365" y="4421080"/>
            <a:ext cx="3309803" cy="1522520"/>
          </a:xfrm>
        </p:spPr>
        <p:txBody>
          <a:bodyPr>
            <a:normAutofit lnSpcReduction="10000"/>
          </a:bodyPr>
          <a:lstStyle/>
          <a:p>
            <a:r>
              <a:rPr lang="en-US" dirty="0" smtClean="0"/>
              <a:t>Presented by:</a:t>
            </a:r>
          </a:p>
          <a:p>
            <a:r>
              <a:rPr lang="en-US" dirty="0" smtClean="0"/>
              <a:t>Dr. Susan Mattes </a:t>
            </a:r>
            <a:r>
              <a:rPr lang="en-US" dirty="0" err="1" smtClean="0"/>
              <a:t>Bostian</a:t>
            </a:r>
            <a:endParaRPr lang="en-US" dirty="0" smtClean="0"/>
          </a:p>
          <a:p>
            <a:r>
              <a:rPr lang="en-US" sz="1300" dirty="0" smtClean="0"/>
              <a:t>Integrative Holisti</a:t>
            </a:r>
            <a:r>
              <a:rPr lang="en-US" sz="1300" dirty="0" smtClean="0"/>
              <a:t>c Health and Nutrition Specialist</a:t>
            </a:r>
            <a:endParaRPr lang="en-US" sz="1300" dirty="0" smtClean="0"/>
          </a:p>
          <a:p>
            <a:r>
              <a:rPr lang="en-US" sz="1300" dirty="0" smtClean="0">
                <a:hlinkClick r:id="rId2"/>
              </a:rPr>
              <a:t>www.drsusansph.com</a:t>
            </a:r>
            <a:r>
              <a:rPr lang="en-US" sz="1300" dirty="0" smtClean="0"/>
              <a:t> </a:t>
            </a:r>
          </a:p>
          <a:p>
            <a:r>
              <a:rPr lang="en-US" sz="1300" dirty="0" smtClean="0"/>
              <a:t>(610) 417 -2448</a:t>
            </a:r>
            <a:endParaRPr lang="en-US" sz="1300" dirty="0"/>
          </a:p>
        </p:txBody>
      </p:sp>
      <p:pic>
        <p:nvPicPr>
          <p:cNvPr id="4" name="Picture 1" descr="Pouch_REV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19200"/>
            <a:ext cx="2893876" cy="38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9600" y="5083343"/>
            <a:ext cx="3657600" cy="1477328"/>
          </a:xfrm>
          <a:prstGeom prst="rect">
            <a:avLst/>
          </a:prstGeom>
          <a:noFill/>
        </p:spPr>
        <p:txBody>
          <a:bodyPr wrap="square" rtlCol="0">
            <a:spAutoFit/>
          </a:bodyPr>
          <a:lstStyle/>
          <a:p>
            <a:r>
              <a:rPr lang="en-US" b="1" dirty="0" smtClean="0"/>
              <a:t>This presentation is the intellectual property of Dr. Susan, and can be shared as long as credit is given to the author and sources cited.</a:t>
            </a:r>
            <a:endParaRPr lang="en-US" b="1" dirty="0"/>
          </a:p>
        </p:txBody>
      </p:sp>
    </p:spTree>
    <p:extLst>
      <p:ext uri="{BB962C8B-B14F-4D97-AF65-F5344CB8AC3E}">
        <p14:creationId xmlns:p14="http://schemas.microsoft.com/office/powerpoint/2010/main" val="1148849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Cumin, continued</a:t>
            </a:r>
            <a:endParaRPr lang="en-US" dirty="0"/>
          </a:p>
        </p:txBody>
      </p:sp>
      <p:sp>
        <p:nvSpPr>
          <p:cNvPr id="3" name="TextBox 2"/>
          <p:cNvSpPr txBox="1"/>
          <p:nvPr/>
        </p:nvSpPr>
        <p:spPr>
          <a:xfrm>
            <a:off x="1295400" y="2254717"/>
            <a:ext cx="6477000" cy="1200329"/>
          </a:xfrm>
          <a:prstGeom prst="rect">
            <a:avLst/>
          </a:prstGeom>
          <a:noFill/>
        </p:spPr>
        <p:txBody>
          <a:bodyPr wrap="square" rtlCol="0">
            <a:spAutoFit/>
          </a:bodyPr>
          <a:lstStyle/>
          <a:p>
            <a:r>
              <a:rPr lang="en-US" dirty="0" smtClean="0"/>
              <a:t>Companies are working to patent black cumin protocols for treating diabetes, cancer cell growth, viruses, psoriasis, asthma, immune system dysfunctions</a:t>
            </a:r>
            <a:r>
              <a:rPr lang="en-US" dirty="0" smtClean="0"/>
              <a:t>. This tells us that black cumin is definitely a super seed!</a:t>
            </a:r>
            <a:endParaRPr lang="en-US" dirty="0"/>
          </a:p>
        </p:txBody>
      </p:sp>
      <p:sp>
        <p:nvSpPr>
          <p:cNvPr id="5" name="TextBox 4"/>
          <p:cNvSpPr txBox="1"/>
          <p:nvPr/>
        </p:nvSpPr>
        <p:spPr>
          <a:xfrm>
            <a:off x="1219200" y="3450564"/>
            <a:ext cx="6629400" cy="2616101"/>
          </a:xfrm>
          <a:prstGeom prst="rect">
            <a:avLst/>
          </a:prstGeom>
          <a:noFill/>
        </p:spPr>
        <p:txBody>
          <a:bodyPr wrap="square" rtlCol="0">
            <a:spAutoFit/>
          </a:bodyPr>
          <a:lstStyle/>
          <a:p>
            <a:r>
              <a:rPr lang="en-US" b="1" i="1" dirty="0" smtClean="0"/>
              <a:t>Other documented </a:t>
            </a:r>
            <a:r>
              <a:rPr lang="en-US" b="1" i="1" dirty="0" smtClean="0"/>
              <a:t>uses across the ages/cultures</a:t>
            </a:r>
            <a:r>
              <a:rPr lang="en-US" dirty="0" smtClean="0"/>
              <a:t>:</a:t>
            </a:r>
            <a:endParaRPr lang="en-US" dirty="0" smtClean="0"/>
          </a:p>
          <a:p>
            <a:pPr marL="285750" indent="-285750">
              <a:buFont typeface="Arial" panose="020B0604020202020204" pitchFamily="34" charset="0"/>
              <a:buChar char="•"/>
            </a:pPr>
            <a:r>
              <a:rPr lang="en-US" sz="1600" dirty="0" smtClean="0"/>
              <a:t>Increase breast milk flow/alleviate menstruation issues</a:t>
            </a:r>
          </a:p>
          <a:p>
            <a:pPr marL="285750" indent="-285750">
              <a:buFont typeface="Arial" panose="020B0604020202020204" pitchFamily="34" charset="0"/>
              <a:buChar char="•"/>
            </a:pPr>
            <a:r>
              <a:rPr lang="en-US" sz="1600" dirty="0" smtClean="0"/>
              <a:t>Help with digestive issues</a:t>
            </a:r>
          </a:p>
          <a:p>
            <a:pPr marL="285750" indent="-285750">
              <a:buFont typeface="Arial" panose="020B0604020202020204" pitchFamily="34" charset="0"/>
              <a:buChar char="•"/>
            </a:pPr>
            <a:r>
              <a:rPr lang="en-US" sz="1600" dirty="0" smtClean="0"/>
              <a:t>Increase energy</a:t>
            </a:r>
          </a:p>
          <a:p>
            <a:pPr marL="285750" indent="-285750">
              <a:buFont typeface="Arial" panose="020B0604020202020204" pitchFamily="34" charset="0"/>
              <a:buChar char="•"/>
            </a:pPr>
            <a:r>
              <a:rPr lang="en-US" sz="1600" dirty="0" smtClean="0"/>
              <a:t>Treat pancreatic cancer</a:t>
            </a:r>
          </a:p>
          <a:p>
            <a:pPr marL="285750" indent="-285750">
              <a:buFont typeface="Arial" panose="020B0604020202020204" pitchFamily="34" charset="0"/>
              <a:buChar char="•"/>
            </a:pPr>
            <a:r>
              <a:rPr lang="en-US" sz="1600" dirty="0" smtClean="0"/>
              <a:t>Anti-parasitic</a:t>
            </a:r>
          </a:p>
          <a:p>
            <a:pPr marL="285750" indent="-285750">
              <a:buFont typeface="Arial" panose="020B0604020202020204" pitchFamily="34" charset="0"/>
              <a:buChar char="•"/>
            </a:pPr>
            <a:r>
              <a:rPr lang="en-US" sz="1600" dirty="0" smtClean="0"/>
              <a:t>Effective for various skin conditions</a:t>
            </a:r>
          </a:p>
          <a:p>
            <a:pPr marL="285750" indent="-285750">
              <a:buFont typeface="Arial" panose="020B0604020202020204" pitchFamily="34" charset="0"/>
              <a:buChar char="•"/>
            </a:pPr>
            <a:r>
              <a:rPr lang="en-US" sz="1600" dirty="0" smtClean="0"/>
              <a:t>Treat tumors in eyes, abdomen, and liver</a:t>
            </a:r>
          </a:p>
          <a:p>
            <a:pPr marL="285750" indent="-285750">
              <a:buFont typeface="Arial" panose="020B0604020202020204" pitchFamily="34" charset="0"/>
              <a:buChar char="•"/>
            </a:pPr>
            <a:r>
              <a:rPr lang="en-US" sz="1600" dirty="0" smtClean="0"/>
              <a:t>Lowers blood pressure and cholesterol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56523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7024744" cy="1143000"/>
          </a:xfrm>
        </p:spPr>
        <p:txBody>
          <a:bodyPr/>
          <a:lstStyle/>
          <a:p>
            <a:r>
              <a:rPr lang="en-US" dirty="0" smtClean="0"/>
              <a:t>Why Grape Chardonnay?</a:t>
            </a:r>
            <a:endParaRPr lang="en-US" dirty="0"/>
          </a:p>
        </p:txBody>
      </p:sp>
      <p:pic>
        <p:nvPicPr>
          <p:cNvPr id="3" name="Picture 6" descr="https://encrypted-tbn2.gstatic.com/images?q=tbn:ANd9GcRGhhHNM9GVbcF9nfJgpaCyhYM7O1bOPPEwqzu_2w1sm0nBbI65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85800"/>
            <a:ext cx="1333871"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2362200"/>
            <a:ext cx="6991535" cy="3416320"/>
          </a:xfrm>
          <a:prstGeom prst="rect">
            <a:avLst/>
          </a:prstGeom>
          <a:noFill/>
        </p:spPr>
        <p:txBody>
          <a:bodyPr wrap="square" rtlCol="0">
            <a:spAutoFit/>
          </a:bodyPr>
          <a:lstStyle/>
          <a:p>
            <a:r>
              <a:rPr lang="en-US" dirty="0" smtClean="0"/>
              <a:t>50 times more potent than Vitamin E and C in isolation, and is a natural anti-allergen and </a:t>
            </a:r>
            <a:r>
              <a:rPr lang="en-US" dirty="0" smtClean="0"/>
              <a:t>anti-inflammatory.</a:t>
            </a:r>
            <a:endParaRPr lang="en-US" dirty="0" smtClean="0"/>
          </a:p>
          <a:p>
            <a:endParaRPr lang="en-US" dirty="0"/>
          </a:p>
          <a:p>
            <a:r>
              <a:rPr lang="en-US" dirty="0" smtClean="0"/>
              <a:t>Has been used to treat and/or prevent:</a:t>
            </a:r>
          </a:p>
          <a:p>
            <a:pPr marL="285750" indent="-285750">
              <a:buFont typeface="Wingdings" panose="05000000000000000000" pitchFamily="2" charset="2"/>
              <a:buChar char="§"/>
            </a:pPr>
            <a:r>
              <a:rPr lang="en-US" dirty="0" smtClean="0"/>
              <a:t>Diabetes</a:t>
            </a:r>
          </a:p>
          <a:p>
            <a:pPr marL="285750" indent="-285750">
              <a:buFont typeface="Wingdings" panose="05000000000000000000" pitchFamily="2" charset="2"/>
              <a:buChar char="§"/>
            </a:pPr>
            <a:r>
              <a:rPr lang="en-US" dirty="0" smtClean="0"/>
              <a:t>Asthma and hay fever</a:t>
            </a:r>
          </a:p>
          <a:p>
            <a:pPr marL="285750" indent="-285750">
              <a:buFont typeface="Wingdings" panose="05000000000000000000" pitchFamily="2" charset="2"/>
              <a:buChar char="§"/>
            </a:pPr>
            <a:r>
              <a:rPr lang="en-US" dirty="0" smtClean="0"/>
              <a:t>Skin disorders </a:t>
            </a:r>
          </a:p>
          <a:p>
            <a:pPr marL="285750" indent="-285750">
              <a:buFont typeface="Wingdings" panose="05000000000000000000" pitchFamily="2" charset="2"/>
              <a:buChar char="§"/>
            </a:pPr>
            <a:r>
              <a:rPr lang="en-US" dirty="0" smtClean="0"/>
              <a:t>Used as a potent anti-inflammatory</a:t>
            </a:r>
          </a:p>
          <a:p>
            <a:pPr marL="285750" indent="-285750">
              <a:buFont typeface="Wingdings" panose="05000000000000000000" pitchFamily="2" charset="2"/>
              <a:buChar char="§"/>
            </a:pPr>
            <a:r>
              <a:rPr lang="en-US" dirty="0" smtClean="0"/>
              <a:t>Arthritis, ulcerative colitis, </a:t>
            </a:r>
            <a:r>
              <a:rPr lang="en-US" dirty="0" err="1" smtClean="0"/>
              <a:t>Chrone’s</a:t>
            </a:r>
            <a:endParaRPr lang="en-US" dirty="0" smtClean="0"/>
          </a:p>
          <a:p>
            <a:pPr marL="285750" indent="-285750">
              <a:buFont typeface="Wingdings" panose="05000000000000000000" pitchFamily="2" charset="2"/>
              <a:buChar char="§"/>
            </a:pPr>
            <a:r>
              <a:rPr lang="en-US" dirty="0" smtClean="0"/>
              <a:t>Cardiovascular disease</a:t>
            </a:r>
          </a:p>
          <a:p>
            <a:pPr marL="285750" indent="-285750">
              <a:buFont typeface="Wingdings" panose="05000000000000000000" pitchFamily="2" charset="2"/>
              <a:buChar char="§"/>
            </a:pPr>
            <a:r>
              <a:rPr lang="en-US" dirty="0" smtClean="0"/>
              <a:t>Brain health </a:t>
            </a:r>
          </a:p>
          <a:p>
            <a:pPr marL="285750" indent="-285750">
              <a:buFont typeface="Wingdings" panose="05000000000000000000" pitchFamily="2" charset="2"/>
              <a:buChar char="§"/>
            </a:pPr>
            <a:r>
              <a:rPr lang="en-US" dirty="0" smtClean="0"/>
              <a:t>Cancer (neutralizes free radicals that damage DNA)</a:t>
            </a:r>
            <a:endParaRPr lang="en-US" dirty="0"/>
          </a:p>
        </p:txBody>
      </p:sp>
    </p:spTree>
    <p:extLst>
      <p:ext uri="{BB962C8B-B14F-4D97-AF65-F5344CB8AC3E}">
        <p14:creationId xmlns:p14="http://schemas.microsoft.com/office/powerpoint/2010/main" val="1038006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950" y="762000"/>
            <a:ext cx="7024744" cy="1143000"/>
          </a:xfrm>
        </p:spPr>
        <p:txBody>
          <a:bodyPr/>
          <a:lstStyle/>
          <a:p>
            <a:r>
              <a:rPr lang="en-US" dirty="0" smtClean="0"/>
              <a:t>Why D-Ribose?</a:t>
            </a:r>
            <a:endParaRPr lang="en-US" dirty="0"/>
          </a:p>
        </p:txBody>
      </p:sp>
      <p:pic>
        <p:nvPicPr>
          <p:cNvPr id="3" name="Picture 8" descr="File:D-Ribose Molekülbaukasten 88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1541" y="762000"/>
            <a:ext cx="2286000" cy="1421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2286000"/>
            <a:ext cx="7086600" cy="923330"/>
          </a:xfrm>
          <a:prstGeom prst="rect">
            <a:avLst/>
          </a:prstGeom>
          <a:noFill/>
        </p:spPr>
        <p:txBody>
          <a:bodyPr wrap="square" rtlCol="0">
            <a:spAutoFit/>
          </a:bodyPr>
          <a:lstStyle/>
          <a:p>
            <a:r>
              <a:rPr lang="en-US" dirty="0" smtClean="0"/>
              <a:t>D-Ribose:  The sugar that boosts the energy level of ATP. Well absorbed, current food sources do not supply enough synthesized ribose from glucose to meet the body’s needs. </a:t>
            </a:r>
            <a:endParaRPr lang="en-US" dirty="0"/>
          </a:p>
        </p:txBody>
      </p:sp>
      <p:sp>
        <p:nvSpPr>
          <p:cNvPr id="5" name="TextBox 4"/>
          <p:cNvSpPr txBox="1"/>
          <p:nvPr/>
        </p:nvSpPr>
        <p:spPr>
          <a:xfrm>
            <a:off x="909918" y="3733800"/>
            <a:ext cx="7010400" cy="3354765"/>
          </a:xfrm>
          <a:prstGeom prst="rect">
            <a:avLst/>
          </a:prstGeom>
          <a:noFill/>
        </p:spPr>
        <p:txBody>
          <a:bodyPr wrap="square" rtlCol="0">
            <a:spAutoFit/>
          </a:bodyPr>
          <a:lstStyle/>
          <a:p>
            <a:r>
              <a:rPr lang="en-US" sz="1600" dirty="0" smtClean="0"/>
              <a:t>Documented Uses of D-Ribose:</a:t>
            </a:r>
          </a:p>
          <a:p>
            <a:pPr marL="285750" indent="-285750">
              <a:buFont typeface="Arial" panose="020B0604020202020204" pitchFamily="34" charset="0"/>
              <a:buChar char="•"/>
            </a:pPr>
            <a:r>
              <a:rPr lang="en-US" sz="1600" dirty="0" smtClean="0"/>
              <a:t>Promote recovery of ATP (adenosine triphosphate)</a:t>
            </a:r>
          </a:p>
          <a:p>
            <a:pPr marL="285750" indent="-285750">
              <a:buFont typeface="Arial" panose="020B0604020202020204" pitchFamily="34" charset="0"/>
              <a:buChar char="•"/>
            </a:pPr>
            <a:r>
              <a:rPr lang="en-US" sz="1600" dirty="0" smtClean="0"/>
              <a:t>Provide energy for cellular function</a:t>
            </a:r>
          </a:p>
          <a:p>
            <a:pPr marL="285750" indent="-285750">
              <a:buFont typeface="Arial" panose="020B0604020202020204" pitchFamily="34" charset="0"/>
              <a:buChar char="•"/>
            </a:pPr>
            <a:r>
              <a:rPr lang="en-US" sz="1600" dirty="0"/>
              <a:t>M</a:t>
            </a:r>
            <a:r>
              <a:rPr lang="en-US" sz="1600" dirty="0" smtClean="0"/>
              <a:t>ake up genetic material (DNA and RNA)</a:t>
            </a:r>
          </a:p>
          <a:p>
            <a:pPr marL="285750" indent="-285750">
              <a:buFont typeface="Arial" panose="020B0604020202020204" pitchFamily="34" charset="0"/>
              <a:buChar char="•"/>
            </a:pPr>
            <a:r>
              <a:rPr lang="en-US" sz="1600" dirty="0" smtClean="0"/>
              <a:t>Prevent cramping, muscle fatigue</a:t>
            </a:r>
          </a:p>
          <a:p>
            <a:pPr marL="285750" indent="-285750">
              <a:buFont typeface="Arial" panose="020B0604020202020204" pitchFamily="34" charset="0"/>
              <a:buChar char="•"/>
            </a:pPr>
            <a:r>
              <a:rPr lang="en-US" sz="1600" dirty="0" smtClean="0"/>
              <a:t>Treat fibromyalgia, and chronic fatigue</a:t>
            </a:r>
          </a:p>
          <a:p>
            <a:pPr marL="285750" indent="-285750">
              <a:buFont typeface="Arial" panose="020B0604020202020204" pitchFamily="34" charset="0"/>
              <a:buChar char="•"/>
            </a:pPr>
            <a:r>
              <a:rPr lang="en-US" sz="1600" dirty="0" smtClean="0"/>
              <a:t>Promotes mental clarity and focus</a:t>
            </a:r>
          </a:p>
          <a:p>
            <a:pPr marL="285750" indent="-285750">
              <a:buFont typeface="Arial" panose="020B0604020202020204" pitchFamily="34" charset="0"/>
              <a:buChar char="•"/>
            </a:pPr>
            <a:r>
              <a:rPr lang="en-US" sz="1600" dirty="0" smtClean="0"/>
              <a:t>Increase power productivity in athletes</a:t>
            </a:r>
          </a:p>
          <a:p>
            <a:pPr marL="285750" indent="-285750">
              <a:buFont typeface="Arial" panose="020B0604020202020204" pitchFamily="34" charset="0"/>
              <a:buChar char="•"/>
            </a:pPr>
            <a:r>
              <a:rPr lang="en-US" sz="1600" dirty="0" smtClean="0"/>
              <a:t>Restores energy and function of the heart</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3351862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024744" cy="3200400"/>
          </a:xfrm>
        </p:spPr>
        <p:txBody>
          <a:bodyPr>
            <a:normAutofit/>
          </a:bodyPr>
          <a:lstStyle/>
          <a:p>
            <a:pPr algn="ctr"/>
            <a:r>
              <a:rPr lang="en-US" b="1" dirty="0" smtClean="0"/>
              <a:t>Seed Based Nutrition at it’s finest…</a:t>
            </a:r>
            <a:br>
              <a:rPr lang="en-US" b="1" dirty="0" smtClean="0"/>
            </a:br>
            <a:r>
              <a:rPr lang="en-US" b="1" dirty="0"/>
              <a:t/>
            </a:r>
            <a:br>
              <a:rPr lang="en-US" b="1" dirty="0"/>
            </a:br>
            <a:r>
              <a:rPr lang="en-US" b="1" dirty="0" smtClean="0"/>
              <a:t>DO YOU HAVE SOUL?</a:t>
            </a:r>
            <a:br>
              <a:rPr lang="en-US" b="1" dirty="0" smtClean="0"/>
            </a:br>
            <a:endParaRPr lang="en-US" b="1" dirty="0"/>
          </a:p>
        </p:txBody>
      </p:sp>
    </p:spTree>
    <p:extLst>
      <p:ext uri="{BB962C8B-B14F-4D97-AF65-F5344CB8AC3E}">
        <p14:creationId xmlns:p14="http://schemas.microsoft.com/office/powerpoint/2010/main" val="1134157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09800"/>
            <a:ext cx="6324600" cy="3447098"/>
          </a:xfrm>
          <a:prstGeom prst="rect">
            <a:avLst/>
          </a:prstGeom>
          <a:noFill/>
        </p:spPr>
        <p:txBody>
          <a:bodyPr wrap="square" rtlCol="0">
            <a:spAutoFit/>
          </a:bodyPr>
          <a:lstStyle/>
          <a:p>
            <a:pPr algn="ctr"/>
            <a:r>
              <a:rPr lang="en-US" sz="1400" i="1" dirty="0" smtClean="0"/>
              <a:t>Please note that the information in this presentation is not mean to take the place of the advice from your medical practitioner, nor do we make any claims of disease or health cures with the products or optional context of care that may be discussed during the presentation.  Always consult your physician</a:t>
            </a:r>
            <a:r>
              <a:rPr lang="en-US" sz="1400" i="1" dirty="0" smtClean="0"/>
              <a:t>.</a:t>
            </a:r>
          </a:p>
          <a:p>
            <a:pPr algn="ctr"/>
            <a:endParaRPr lang="en-US" sz="1400" i="1" dirty="0"/>
          </a:p>
          <a:p>
            <a:pPr algn="ctr"/>
            <a:r>
              <a:rPr lang="en-US" sz="1400" i="1" dirty="0" smtClean="0"/>
              <a:t>This presentation has been prepared by Integrative Holistic Health and Nutrition Specialist, </a:t>
            </a:r>
          </a:p>
          <a:p>
            <a:pPr algn="ctr"/>
            <a:r>
              <a:rPr lang="en-US" sz="1400" i="1" dirty="0" smtClean="0"/>
              <a:t>Dr. Susan Mattes Bostian</a:t>
            </a:r>
          </a:p>
          <a:p>
            <a:pPr algn="ctr"/>
            <a:r>
              <a:rPr lang="en-US" sz="1400" i="1" dirty="0" smtClean="0">
                <a:hlinkClick r:id="rId2"/>
              </a:rPr>
              <a:t>www.drsusansph.com</a:t>
            </a:r>
            <a:r>
              <a:rPr lang="en-US" sz="1400" i="1" dirty="0" smtClean="0"/>
              <a:t> </a:t>
            </a:r>
          </a:p>
          <a:p>
            <a:pPr algn="ctr"/>
            <a:r>
              <a:rPr lang="en-US" sz="1400" i="1" dirty="0" smtClean="0"/>
              <a:t>Located in Pennsylvania</a:t>
            </a:r>
          </a:p>
          <a:p>
            <a:pPr algn="ctr"/>
            <a:r>
              <a:rPr lang="en-US" sz="1400" i="1" smtClean="0">
                <a:hlinkClick r:id="rId3"/>
              </a:rPr>
              <a:t>drsusansph@gmail.com</a:t>
            </a:r>
            <a:endParaRPr lang="en-US" sz="1400" i="1" smtClean="0"/>
          </a:p>
          <a:p>
            <a:pPr algn="ctr"/>
            <a:endParaRPr lang="en-US" sz="1400" i="1" dirty="0" smtClean="0"/>
          </a:p>
          <a:p>
            <a:endParaRPr lang="en-US" dirty="0"/>
          </a:p>
          <a:p>
            <a:endParaRPr lang="en-US" dirty="0"/>
          </a:p>
        </p:txBody>
      </p:sp>
    </p:spTree>
    <p:extLst>
      <p:ext uri="{BB962C8B-B14F-4D97-AF65-F5344CB8AC3E}">
        <p14:creationId xmlns:p14="http://schemas.microsoft.com/office/powerpoint/2010/main" val="793934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SOUL?</a:t>
            </a:r>
            <a:endParaRPr lang="en-US" dirty="0"/>
          </a:p>
        </p:txBody>
      </p:sp>
      <p:sp>
        <p:nvSpPr>
          <p:cNvPr id="3" name="Content Placeholder 2"/>
          <p:cNvSpPr>
            <a:spLocks noGrp="1"/>
          </p:cNvSpPr>
          <p:nvPr>
            <p:ph idx="1"/>
          </p:nvPr>
        </p:nvSpPr>
        <p:spPr>
          <a:xfrm>
            <a:off x="1043493" y="2323652"/>
            <a:ext cx="6271707" cy="3508977"/>
          </a:xfrm>
        </p:spPr>
        <p:txBody>
          <a:bodyPr>
            <a:normAutofit/>
          </a:bodyPr>
          <a:lstStyle/>
          <a:p>
            <a:r>
              <a:rPr lang="en-US" sz="3600" dirty="0" smtClean="0">
                <a:solidFill>
                  <a:schemeClr val="tx1"/>
                </a:solidFill>
              </a:rPr>
              <a:t>Black Raspberry Seed  </a:t>
            </a:r>
          </a:p>
          <a:p>
            <a:r>
              <a:rPr lang="en-US" sz="3600" dirty="0" smtClean="0">
                <a:solidFill>
                  <a:schemeClr val="tx1"/>
                </a:solidFill>
              </a:rPr>
              <a:t>Black Cumin Seed</a:t>
            </a:r>
          </a:p>
          <a:p>
            <a:r>
              <a:rPr lang="en-US" sz="3600" dirty="0" smtClean="0">
                <a:solidFill>
                  <a:schemeClr val="tx1"/>
                </a:solidFill>
              </a:rPr>
              <a:t>Grape Chardonnay Seed</a:t>
            </a:r>
          </a:p>
          <a:p>
            <a:r>
              <a:rPr lang="en-US" sz="3600" dirty="0" smtClean="0">
                <a:solidFill>
                  <a:schemeClr val="tx1"/>
                </a:solidFill>
              </a:rPr>
              <a:t>D-Ribose</a:t>
            </a:r>
          </a:p>
          <a:p>
            <a:endParaRPr lang="en-US" dirty="0">
              <a:solidFill>
                <a:schemeClr val="tx1"/>
              </a:solidFill>
            </a:endParaRPr>
          </a:p>
          <a:p>
            <a:pPr marL="68580" indent="0">
              <a:buNone/>
            </a:pPr>
            <a:endParaRPr lang="en-US" dirty="0">
              <a:solidFill>
                <a:schemeClr val="tx1"/>
              </a:solidFill>
            </a:endParaRPr>
          </a:p>
        </p:txBody>
      </p:sp>
      <p:pic>
        <p:nvPicPr>
          <p:cNvPr id="1026" name="Picture 2" descr="https://encrypted-tbn2.gstatic.com/images?q=tbn:ANd9GcQmICUv6sS0a7HimqoQjz77OO6cfrCTc-Y3vgBVssl382A8_6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057400"/>
            <a:ext cx="1143000" cy="994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QSnj_4JNTDBwE61ztWWHrxZ1CHiL5oeiAoV32_Er0JH1Fcj6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6" y="2895600"/>
            <a:ext cx="843914" cy="8439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RGhhHNM9GVbcF9nfJgpaCyhYM7O1bOPPEwqzu_2w1sm0nBbI65k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9916" y="3581400"/>
            <a:ext cx="995363"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D-Ribose Molekülbaukasten 88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1698" y="4379535"/>
            <a:ext cx="1251003" cy="833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881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Benefits of Soul</a:t>
            </a:r>
            <a:endParaRPr lang="en-US" dirty="0"/>
          </a:p>
        </p:txBody>
      </p:sp>
      <p:sp>
        <p:nvSpPr>
          <p:cNvPr id="3" name="TextBox 2"/>
          <p:cNvSpPr txBox="1"/>
          <p:nvPr/>
        </p:nvSpPr>
        <p:spPr>
          <a:xfrm>
            <a:off x="1524000" y="2286000"/>
            <a:ext cx="6019800" cy="1477328"/>
          </a:xfrm>
          <a:prstGeom prst="rect">
            <a:avLst/>
          </a:prstGeom>
          <a:noFill/>
        </p:spPr>
        <p:txBody>
          <a:bodyPr wrap="square" rtlCol="0">
            <a:spAutoFit/>
          </a:bodyPr>
          <a:lstStyle/>
          <a:p>
            <a:r>
              <a:rPr lang="en-US" dirty="0" smtClean="0"/>
              <a:t>Provides the equivalent of 8-10 servings of fruits</a:t>
            </a:r>
          </a:p>
          <a:p>
            <a:endParaRPr lang="en-US" dirty="0"/>
          </a:p>
          <a:p>
            <a:r>
              <a:rPr lang="en-US" dirty="0" smtClean="0"/>
              <a:t> and vegetables, and 2-3 servings of essential fatty</a:t>
            </a:r>
          </a:p>
          <a:p>
            <a:endParaRPr lang="en-US" dirty="0"/>
          </a:p>
          <a:p>
            <a:r>
              <a:rPr lang="en-US" dirty="0" smtClean="0"/>
              <a:t> acids.</a:t>
            </a:r>
            <a:endParaRPr lang="en-US" dirty="0"/>
          </a:p>
        </p:txBody>
      </p:sp>
      <p:pic>
        <p:nvPicPr>
          <p:cNvPr id="4" name="Picture 3" descr="C:\Users\howardh\Pictures\Rain Pics\Products\fruit group.jpg"/>
          <p:cNvPicPr>
            <a:picLocks noChangeAspect="1" noChangeArrowheads="1"/>
          </p:cNvPicPr>
          <p:nvPr/>
        </p:nvPicPr>
        <p:blipFill>
          <a:blip r:embed="rId2" cstate="print"/>
          <a:srcRect/>
          <a:stretch>
            <a:fillRect/>
          </a:stretch>
        </p:blipFill>
        <p:spPr bwMode="auto">
          <a:xfrm>
            <a:off x="762000" y="4167641"/>
            <a:ext cx="2133600" cy="1416844"/>
          </a:xfrm>
          <a:prstGeom prst="rect">
            <a:avLst/>
          </a:prstGeom>
          <a:noFill/>
        </p:spPr>
      </p:pic>
      <p:pic>
        <p:nvPicPr>
          <p:cNvPr id="5" name="Picture 2" descr="C:\Users\howardh\Pictures\Rain Pics\Products\vegatable group.jpg"/>
          <p:cNvPicPr>
            <a:picLocks noChangeAspect="1" noChangeArrowheads="1"/>
          </p:cNvPicPr>
          <p:nvPr/>
        </p:nvPicPr>
        <p:blipFill>
          <a:blip r:embed="rId3" cstate="print"/>
          <a:srcRect t="11656"/>
          <a:stretch>
            <a:fillRect/>
          </a:stretch>
        </p:blipFill>
        <p:spPr bwMode="auto">
          <a:xfrm>
            <a:off x="3473828" y="4251234"/>
            <a:ext cx="2120144" cy="1249657"/>
          </a:xfrm>
          <a:prstGeom prst="rect">
            <a:avLst/>
          </a:prstGeom>
          <a:noFill/>
        </p:spPr>
      </p:pic>
      <p:pic>
        <p:nvPicPr>
          <p:cNvPr id="6" name="Picture 4" descr="C:\Users\howardh\Pictures\Rain Pics\Products\avocado.jpg"/>
          <p:cNvPicPr>
            <a:picLocks noChangeAspect="1" noChangeArrowheads="1"/>
          </p:cNvPicPr>
          <p:nvPr/>
        </p:nvPicPr>
        <p:blipFill>
          <a:blip r:embed="rId4" cstate="print"/>
          <a:srcRect r="33851"/>
          <a:stretch>
            <a:fillRect/>
          </a:stretch>
        </p:blipFill>
        <p:spPr bwMode="auto">
          <a:xfrm>
            <a:off x="6553200" y="3970504"/>
            <a:ext cx="1600200" cy="1613981"/>
          </a:xfrm>
          <a:prstGeom prst="rect">
            <a:avLst/>
          </a:prstGeom>
          <a:noFill/>
        </p:spPr>
      </p:pic>
      <p:sp>
        <p:nvSpPr>
          <p:cNvPr id="8" name="Rectangle 7"/>
          <p:cNvSpPr/>
          <p:nvPr/>
        </p:nvSpPr>
        <p:spPr>
          <a:xfrm rot="19046704">
            <a:off x="2746583" y="4545669"/>
            <a:ext cx="1080745" cy="646331"/>
          </a:xfrm>
          <a:prstGeom prst="rect">
            <a:avLst/>
          </a:prstGeom>
        </p:spPr>
        <p:txBody>
          <a:bodyPr wrap="none">
            <a:spAutoFit/>
          </a:bodyPr>
          <a:lstStyle/>
          <a:p>
            <a:pPr lvl="0" algn="ctr"/>
            <a:r>
              <a:rPr lang="en-US" sz="3600" b="1" dirty="0">
                <a:ln w="11430"/>
                <a:gradFill>
                  <a:gsLst>
                    <a:gs pos="0">
                      <a:srgbClr val="7030A0">
                        <a:tint val="90000"/>
                        <a:satMod val="120000"/>
                      </a:srgbClr>
                    </a:gs>
                    <a:gs pos="25000">
                      <a:srgbClr val="7030A0">
                        <a:tint val="93000"/>
                        <a:satMod val="120000"/>
                      </a:srgbClr>
                    </a:gs>
                    <a:gs pos="50000">
                      <a:srgbClr val="7030A0">
                        <a:shade val="89000"/>
                        <a:satMod val="110000"/>
                      </a:srgbClr>
                    </a:gs>
                    <a:gs pos="75000">
                      <a:srgbClr val="7030A0">
                        <a:tint val="93000"/>
                        <a:satMod val="120000"/>
                      </a:srgbClr>
                    </a:gs>
                    <a:gs pos="100000">
                      <a:srgbClr val="7030A0">
                        <a:tint val="90000"/>
                        <a:satMod val="120000"/>
                      </a:srgbClr>
                    </a:gs>
                  </a:gsLst>
                  <a:lin ang="5400000"/>
                </a:gradFill>
                <a:effectLst>
                  <a:outerShdw blurRad="80000" dist="40000" dir="5040000" algn="tl">
                    <a:srgbClr val="000000">
                      <a:alpha val="30000"/>
                    </a:srgbClr>
                  </a:outerShdw>
                </a:effectLst>
              </a:rPr>
              <a:t>plus</a:t>
            </a:r>
          </a:p>
        </p:txBody>
      </p:sp>
      <p:sp>
        <p:nvSpPr>
          <p:cNvPr id="9" name="Rectangle 8"/>
          <p:cNvSpPr/>
          <p:nvPr/>
        </p:nvSpPr>
        <p:spPr>
          <a:xfrm rot="18903234">
            <a:off x="5481319" y="4552898"/>
            <a:ext cx="1154152" cy="646331"/>
          </a:xfrm>
          <a:prstGeom prst="rect">
            <a:avLst/>
          </a:prstGeom>
        </p:spPr>
        <p:txBody>
          <a:bodyPr wrap="square">
            <a:spAutoFit/>
          </a:bodyPr>
          <a:lstStyle/>
          <a:p>
            <a:pPr lvl="0" algn="ctr"/>
            <a:r>
              <a:rPr lang="en-US" sz="3600" b="1" dirty="0" smtClean="0">
                <a:ln w="11430"/>
                <a:gradFill>
                  <a:gsLst>
                    <a:gs pos="0">
                      <a:srgbClr val="7030A0">
                        <a:tint val="90000"/>
                        <a:satMod val="120000"/>
                      </a:srgbClr>
                    </a:gs>
                    <a:gs pos="25000">
                      <a:srgbClr val="7030A0">
                        <a:tint val="93000"/>
                        <a:satMod val="120000"/>
                      </a:srgbClr>
                    </a:gs>
                    <a:gs pos="50000">
                      <a:srgbClr val="7030A0">
                        <a:shade val="89000"/>
                        <a:satMod val="110000"/>
                      </a:srgbClr>
                    </a:gs>
                    <a:gs pos="75000">
                      <a:srgbClr val="7030A0">
                        <a:tint val="93000"/>
                        <a:satMod val="120000"/>
                      </a:srgbClr>
                    </a:gs>
                    <a:gs pos="100000">
                      <a:srgbClr val="7030A0">
                        <a:tint val="90000"/>
                        <a:satMod val="120000"/>
                      </a:srgbClr>
                    </a:gs>
                  </a:gsLst>
                  <a:lin ang="5400000"/>
                </a:gradFill>
                <a:effectLst>
                  <a:outerShdw blurRad="80000" dist="40000" dir="5040000" algn="tl">
                    <a:srgbClr val="000000">
                      <a:alpha val="30000"/>
                    </a:srgbClr>
                  </a:outerShdw>
                </a:effectLst>
              </a:rPr>
              <a:t>plus</a:t>
            </a:r>
            <a:endParaRPr lang="en-US" sz="3600" b="1" dirty="0">
              <a:ln w="11430"/>
              <a:gradFill>
                <a:gsLst>
                  <a:gs pos="0">
                    <a:srgbClr val="7030A0">
                      <a:tint val="90000"/>
                      <a:satMod val="120000"/>
                    </a:srgbClr>
                  </a:gs>
                  <a:gs pos="25000">
                    <a:srgbClr val="7030A0">
                      <a:tint val="93000"/>
                      <a:satMod val="120000"/>
                    </a:srgbClr>
                  </a:gs>
                  <a:gs pos="50000">
                    <a:srgbClr val="7030A0">
                      <a:shade val="89000"/>
                      <a:satMod val="110000"/>
                    </a:srgbClr>
                  </a:gs>
                  <a:gs pos="75000">
                    <a:srgbClr val="7030A0">
                      <a:tint val="93000"/>
                      <a:satMod val="120000"/>
                    </a:srgbClr>
                  </a:gs>
                  <a:gs pos="100000">
                    <a:srgbClr val="7030A0">
                      <a:tint val="90000"/>
                      <a:satMod val="120000"/>
                    </a:srgb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82370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STRESS…the silent killer</a:t>
            </a:r>
            <a:endParaRPr lang="en-US" dirty="0"/>
          </a:p>
        </p:txBody>
      </p:sp>
      <p:sp>
        <p:nvSpPr>
          <p:cNvPr id="3" name="TextBox 2"/>
          <p:cNvSpPr txBox="1"/>
          <p:nvPr/>
        </p:nvSpPr>
        <p:spPr>
          <a:xfrm>
            <a:off x="990600" y="2362200"/>
            <a:ext cx="6858000" cy="1477328"/>
          </a:xfrm>
          <a:prstGeom prst="rect">
            <a:avLst/>
          </a:prstGeom>
          <a:noFill/>
        </p:spPr>
        <p:txBody>
          <a:bodyPr wrap="square" rtlCol="0">
            <a:spAutoFit/>
          </a:bodyPr>
          <a:lstStyle/>
          <a:p>
            <a:r>
              <a:rPr lang="en-US" dirty="0" smtClean="0"/>
              <a:t>Stress:</a:t>
            </a:r>
          </a:p>
          <a:p>
            <a:r>
              <a:rPr lang="en-US" dirty="0"/>
              <a:t>	</a:t>
            </a:r>
            <a:r>
              <a:rPr lang="en-US" dirty="0" smtClean="0"/>
              <a:t>The body’s response to events, situations, trauma, that creates an acidic environment that promotes illness, inflammation, and even cell death or alterations that affect their function. </a:t>
            </a:r>
            <a:r>
              <a:rPr lang="en-US" sz="1000" dirty="0" smtClean="0"/>
              <a:t>(National Academy of Sciences)</a:t>
            </a:r>
            <a:endParaRPr lang="en-US" sz="1000" dirty="0"/>
          </a:p>
        </p:txBody>
      </p:sp>
      <p:sp>
        <p:nvSpPr>
          <p:cNvPr id="4" name="TextBox 3"/>
          <p:cNvSpPr txBox="1"/>
          <p:nvPr/>
        </p:nvSpPr>
        <p:spPr>
          <a:xfrm>
            <a:off x="990600" y="4191000"/>
            <a:ext cx="7391400" cy="1477328"/>
          </a:xfrm>
          <a:prstGeom prst="rect">
            <a:avLst/>
          </a:prstGeom>
          <a:noFill/>
        </p:spPr>
        <p:txBody>
          <a:bodyPr wrap="square" rtlCol="0">
            <a:spAutoFit/>
          </a:bodyPr>
          <a:lstStyle/>
          <a:p>
            <a:r>
              <a:rPr lang="en-US" b="1" u="sng" dirty="0" smtClean="0"/>
              <a:t>Four Types of Stress:</a:t>
            </a:r>
          </a:p>
          <a:p>
            <a:pPr marL="285750" indent="-285750">
              <a:buFont typeface="Wingdings" panose="05000000000000000000" pitchFamily="2" charset="2"/>
              <a:buChar char="v"/>
            </a:pPr>
            <a:r>
              <a:rPr lang="en-US" dirty="0" smtClean="0"/>
              <a:t>Emotional</a:t>
            </a:r>
          </a:p>
          <a:p>
            <a:pPr marL="285750" indent="-285750">
              <a:buFont typeface="Wingdings" panose="05000000000000000000" pitchFamily="2" charset="2"/>
              <a:buChar char="v"/>
            </a:pPr>
            <a:r>
              <a:rPr lang="en-US" dirty="0" smtClean="0"/>
              <a:t>Physical </a:t>
            </a:r>
          </a:p>
          <a:p>
            <a:pPr marL="285750" indent="-285750">
              <a:buFont typeface="Wingdings" panose="05000000000000000000" pitchFamily="2" charset="2"/>
              <a:buChar char="v"/>
            </a:pPr>
            <a:r>
              <a:rPr lang="en-US" dirty="0" smtClean="0"/>
              <a:t>Chronic</a:t>
            </a:r>
          </a:p>
          <a:p>
            <a:pPr marL="285750" indent="-285750">
              <a:buFont typeface="Wingdings" panose="05000000000000000000" pitchFamily="2" charset="2"/>
              <a:buChar char="v"/>
            </a:pPr>
            <a:r>
              <a:rPr lang="en-US" dirty="0" smtClean="0"/>
              <a:t>Pharmaceutical-Induced</a:t>
            </a:r>
          </a:p>
        </p:txBody>
      </p:sp>
      <p:pic>
        <p:nvPicPr>
          <p:cNvPr id="2050" name="Picture 2" descr="C:\Users\Susan\AppData\Local\Microsoft\Windows\Temporary Internet Files\Content.IE5\PS2NPBYW\MC90043874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00050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268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Stress Affects:</a:t>
            </a:r>
            <a:endParaRPr lang="en-US" dirty="0"/>
          </a:p>
        </p:txBody>
      </p:sp>
      <p:sp>
        <p:nvSpPr>
          <p:cNvPr id="3" name="TextBox 2"/>
          <p:cNvSpPr txBox="1"/>
          <p:nvPr/>
        </p:nvSpPr>
        <p:spPr>
          <a:xfrm>
            <a:off x="1295400" y="2819400"/>
            <a:ext cx="6172200" cy="2585323"/>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Gene </a:t>
            </a:r>
            <a:r>
              <a:rPr lang="en-US" dirty="0"/>
              <a:t>activity (especially  when there </a:t>
            </a:r>
            <a:r>
              <a:rPr lang="en-US" dirty="0" smtClean="0"/>
              <a:t>	is </a:t>
            </a:r>
            <a:r>
              <a:rPr lang="en-US" dirty="0"/>
              <a:t>no trauma to fight)</a:t>
            </a:r>
          </a:p>
          <a:p>
            <a:pPr marL="285750" indent="-285750">
              <a:buFont typeface="Wingdings" panose="05000000000000000000" pitchFamily="2" charset="2"/>
              <a:buChar char="§"/>
            </a:pPr>
            <a:r>
              <a:rPr lang="en-US" dirty="0" smtClean="0"/>
              <a:t>Inflammation response (acute and chronic)</a:t>
            </a:r>
            <a:endParaRPr lang="en-US" dirty="0"/>
          </a:p>
          <a:p>
            <a:pPr marL="285750" indent="-285750">
              <a:buFont typeface="Wingdings" panose="05000000000000000000" pitchFamily="2" charset="2"/>
              <a:buChar char="§"/>
            </a:pPr>
            <a:r>
              <a:rPr lang="en-US" dirty="0" smtClean="0"/>
              <a:t>Hormone </a:t>
            </a:r>
            <a:r>
              <a:rPr lang="en-US" dirty="0"/>
              <a:t>production and </a:t>
            </a:r>
            <a:r>
              <a:rPr lang="en-US" dirty="0" smtClean="0"/>
              <a:t>release</a:t>
            </a:r>
            <a:endParaRPr lang="en-US" dirty="0"/>
          </a:p>
          <a:p>
            <a:pPr marL="285750" indent="-285750">
              <a:buFont typeface="Wingdings" panose="05000000000000000000" pitchFamily="2" charset="2"/>
              <a:buChar char="§"/>
            </a:pPr>
            <a:r>
              <a:rPr lang="en-US" dirty="0" smtClean="0"/>
              <a:t>Nutrient </a:t>
            </a:r>
            <a:r>
              <a:rPr lang="en-US" dirty="0"/>
              <a:t>absorption</a:t>
            </a:r>
          </a:p>
          <a:p>
            <a:pPr marL="285750" indent="-285750">
              <a:buFont typeface="Wingdings" panose="05000000000000000000" pitchFamily="2" charset="2"/>
              <a:buChar char="§"/>
            </a:pPr>
            <a:r>
              <a:rPr lang="en-US" dirty="0" smtClean="0"/>
              <a:t>Blood Pressure/heart rate and efficiency</a:t>
            </a:r>
          </a:p>
          <a:p>
            <a:pPr marL="285750" indent="-285750">
              <a:buFont typeface="Wingdings" panose="05000000000000000000" pitchFamily="2" charset="2"/>
              <a:buChar char="§"/>
            </a:pPr>
            <a:r>
              <a:rPr lang="en-US" dirty="0" smtClean="0"/>
              <a:t>How body responds to treatment </a:t>
            </a:r>
            <a:r>
              <a:rPr lang="en-US" dirty="0" smtClean="0"/>
              <a:t>protocols</a:t>
            </a:r>
          </a:p>
          <a:p>
            <a:pPr marL="285750" indent="-285750">
              <a:buFont typeface="Wingdings" panose="05000000000000000000" pitchFamily="2" charset="2"/>
              <a:buChar char="§"/>
            </a:pPr>
            <a:r>
              <a:rPr lang="en-US" dirty="0" smtClean="0"/>
              <a:t>Nervous system response</a:t>
            </a:r>
          </a:p>
          <a:p>
            <a:pPr marL="285750" indent="-285750">
              <a:buFont typeface="Wingdings" panose="05000000000000000000" pitchFamily="2" charset="2"/>
              <a:buChar char="§"/>
            </a:pPr>
            <a:r>
              <a:rPr lang="en-US" dirty="0" smtClean="0"/>
              <a:t>Cardiovascular health</a:t>
            </a:r>
            <a:endParaRPr lang="en-US" dirty="0"/>
          </a:p>
        </p:txBody>
      </p:sp>
      <p:pic>
        <p:nvPicPr>
          <p:cNvPr id="3075" name="Picture 3" descr="C:\Users\Susan\AppData\Local\Microsoft\Windows\Temporary Internet Files\Content.IE5\PS2NPBYW\MC9003519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295400"/>
            <a:ext cx="1050379" cy="410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47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Inflammation</a:t>
            </a:r>
            <a:endParaRPr lang="en-US" dirty="0"/>
          </a:p>
        </p:txBody>
      </p:sp>
      <p:sp>
        <p:nvSpPr>
          <p:cNvPr id="3" name="TextBox 2"/>
          <p:cNvSpPr txBox="1"/>
          <p:nvPr/>
        </p:nvSpPr>
        <p:spPr>
          <a:xfrm>
            <a:off x="1828800" y="2514600"/>
            <a:ext cx="5943600" cy="923330"/>
          </a:xfrm>
          <a:prstGeom prst="rect">
            <a:avLst/>
          </a:prstGeom>
          <a:noFill/>
        </p:spPr>
        <p:txBody>
          <a:bodyPr wrap="square" rtlCol="0">
            <a:spAutoFit/>
          </a:bodyPr>
          <a:lstStyle/>
          <a:p>
            <a:r>
              <a:rPr lang="en-US" dirty="0" smtClean="0"/>
              <a:t>Acute versus Chronic</a:t>
            </a:r>
          </a:p>
          <a:p>
            <a:endParaRPr lang="en-US" dirty="0"/>
          </a:p>
          <a:p>
            <a:endParaRPr lang="en-US" dirty="0"/>
          </a:p>
        </p:txBody>
      </p:sp>
      <p:sp>
        <p:nvSpPr>
          <p:cNvPr id="4" name="TextBox 3"/>
          <p:cNvSpPr txBox="1"/>
          <p:nvPr/>
        </p:nvSpPr>
        <p:spPr>
          <a:xfrm>
            <a:off x="1066800" y="3733800"/>
            <a:ext cx="259080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chemeClr val="accent1">
                    <a:lumMod val="75000"/>
                  </a:schemeClr>
                </a:solidFill>
              </a:rPr>
              <a:t>ACUTE</a:t>
            </a:r>
          </a:p>
          <a:p>
            <a:endParaRPr lang="en-US" dirty="0"/>
          </a:p>
          <a:p>
            <a:r>
              <a:rPr lang="en-US" dirty="0" smtClean="0"/>
              <a:t>Body’s response to trauma such as injury, surgery, genetic illness</a:t>
            </a:r>
            <a:endParaRPr lang="en-US" dirty="0"/>
          </a:p>
        </p:txBody>
      </p:sp>
      <p:sp>
        <p:nvSpPr>
          <p:cNvPr id="5" name="TextBox 4"/>
          <p:cNvSpPr txBox="1"/>
          <p:nvPr/>
        </p:nvSpPr>
        <p:spPr>
          <a:xfrm>
            <a:off x="4724400" y="3733800"/>
            <a:ext cx="320040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chemeClr val="accent1">
                    <a:lumMod val="75000"/>
                  </a:schemeClr>
                </a:solidFill>
              </a:rPr>
              <a:t>CHRONIC</a:t>
            </a:r>
          </a:p>
          <a:p>
            <a:endParaRPr lang="en-US" dirty="0"/>
          </a:p>
          <a:p>
            <a:r>
              <a:rPr lang="en-US" dirty="0"/>
              <a:t>Causes </a:t>
            </a:r>
            <a:r>
              <a:rPr lang="en-US" dirty="0" smtClean="0"/>
              <a:t>disease, </a:t>
            </a:r>
            <a:r>
              <a:rPr lang="en-US" dirty="0"/>
              <a:t>and system shut </a:t>
            </a:r>
            <a:r>
              <a:rPr lang="en-US" dirty="0" smtClean="0"/>
              <a:t>down…the “On</a:t>
            </a:r>
            <a:r>
              <a:rPr lang="en-US" dirty="0"/>
              <a:t>” switch to the immune system gets stuck in that position</a:t>
            </a:r>
          </a:p>
        </p:txBody>
      </p:sp>
      <p:pic>
        <p:nvPicPr>
          <p:cNvPr id="4099" name="Picture 3" descr="C:\Users\Susan\AppData\Local\Microsoft\Windows\Temporary Internet Files\Content.IE5\K6HKPR38\MC9004387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1147482"/>
            <a:ext cx="2209800" cy="224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033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Science of Sou</a:t>
            </a:r>
            <a:r>
              <a:rPr lang="en-US" dirty="0"/>
              <a:t>l</a:t>
            </a:r>
          </a:p>
        </p:txBody>
      </p:sp>
      <p:pic>
        <p:nvPicPr>
          <p:cNvPr id="3" name="Picture 1" descr="Pouch_REV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650091" y="685800"/>
            <a:ext cx="1446938" cy="194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219200" y="2382029"/>
            <a:ext cx="6781800" cy="3416320"/>
          </a:xfrm>
          <a:prstGeom prst="rect">
            <a:avLst/>
          </a:prstGeom>
          <a:noFill/>
        </p:spPr>
        <p:txBody>
          <a:bodyPr wrap="square" rtlCol="0">
            <a:spAutoFit/>
          </a:bodyPr>
          <a:lstStyle/>
          <a:p>
            <a:r>
              <a:rPr lang="en-US" dirty="0" smtClean="0"/>
              <a:t>Backed by clinical research, SOUL contains seed-based nutrition, using a cold-pressed process that protects the nutritional integrity of the seeds.</a:t>
            </a:r>
          </a:p>
          <a:p>
            <a:endParaRPr lang="en-US" dirty="0"/>
          </a:p>
          <a:p>
            <a:r>
              <a:rPr lang="en-US" dirty="0" smtClean="0"/>
              <a:t>Black Raspberry, Black Cumin, Grape Chardonnay, and D-Ribose are contained to offer exceptional nutrient absorption, anti-inflammatory properties, fiber, vitamins, minerals, omegas, and the antioxidants needed to promote healthy </a:t>
            </a:r>
            <a:r>
              <a:rPr lang="en-US" dirty="0" smtClean="0"/>
              <a:t>living and support a healthy response to stress.</a:t>
            </a:r>
            <a:endParaRPr lang="en-US" dirty="0" smtClean="0"/>
          </a:p>
          <a:p>
            <a:endParaRPr lang="en-US" dirty="0"/>
          </a:p>
          <a:p>
            <a:r>
              <a:rPr lang="en-US" dirty="0" smtClean="0"/>
              <a:t>Let SOUL be your answer to the number one killer….STRESS.</a:t>
            </a:r>
            <a:endParaRPr lang="en-US" dirty="0"/>
          </a:p>
        </p:txBody>
      </p:sp>
    </p:spTree>
    <p:extLst>
      <p:ext uri="{BB962C8B-B14F-4D97-AF65-F5344CB8AC3E}">
        <p14:creationId xmlns:p14="http://schemas.microsoft.com/office/powerpoint/2010/main" val="4079229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Black Raspberry?</a:t>
            </a:r>
            <a:endParaRPr lang="en-US" dirty="0"/>
          </a:p>
        </p:txBody>
      </p:sp>
      <p:sp>
        <p:nvSpPr>
          <p:cNvPr id="4" name="TextBox 3"/>
          <p:cNvSpPr txBox="1"/>
          <p:nvPr/>
        </p:nvSpPr>
        <p:spPr>
          <a:xfrm>
            <a:off x="1295400" y="2362200"/>
            <a:ext cx="6781800" cy="4555093"/>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t>Assists with balancing the body’s pH</a:t>
            </a:r>
          </a:p>
          <a:p>
            <a:pPr marL="285750" indent="-285750">
              <a:buFont typeface="Wingdings" panose="05000000000000000000" pitchFamily="2" charset="2"/>
              <a:buChar char="§"/>
            </a:pPr>
            <a:r>
              <a:rPr lang="en-US" sz="1600" dirty="0" smtClean="0"/>
              <a:t>Assists with nutrient absorption, has vitamins, minerals, and fiber</a:t>
            </a:r>
          </a:p>
          <a:p>
            <a:pPr marL="285750" indent="-285750">
              <a:buFont typeface="Wingdings" panose="05000000000000000000" pitchFamily="2" charset="2"/>
              <a:buChar char="§"/>
            </a:pPr>
            <a:r>
              <a:rPr lang="en-US" sz="1600" dirty="0" smtClean="0"/>
              <a:t>Anti-oxidant and helps eliminate free radicals in the body</a:t>
            </a:r>
          </a:p>
          <a:p>
            <a:pPr marL="285750" indent="-285750">
              <a:buFont typeface="Wingdings" panose="05000000000000000000" pitchFamily="2" charset="2"/>
              <a:buChar char="§"/>
            </a:pPr>
            <a:r>
              <a:rPr lang="en-US" sz="1600" dirty="0" smtClean="0"/>
              <a:t>Has been used in cancer treatment and prevention</a:t>
            </a:r>
          </a:p>
          <a:p>
            <a:pPr marL="285750" indent="-285750">
              <a:buFont typeface="Wingdings" panose="05000000000000000000" pitchFamily="2" charset="2"/>
              <a:buChar char="§"/>
            </a:pPr>
            <a:r>
              <a:rPr lang="en-US" sz="1600" dirty="0" smtClean="0"/>
              <a:t>Helps boost immune system</a:t>
            </a:r>
          </a:p>
          <a:p>
            <a:pPr marL="285750" indent="-285750">
              <a:buFont typeface="Wingdings" panose="05000000000000000000" pitchFamily="2" charset="2"/>
              <a:buChar char="§"/>
            </a:pPr>
            <a:r>
              <a:rPr lang="en-US" sz="1600" dirty="0" smtClean="0"/>
              <a:t>Helps stabilize and restore the insulin-glucose levels in the body</a:t>
            </a:r>
          </a:p>
          <a:p>
            <a:pPr marL="285750" indent="-285750">
              <a:buFont typeface="Wingdings" panose="05000000000000000000" pitchFamily="2" charset="2"/>
              <a:buChar char="§"/>
            </a:pPr>
            <a:r>
              <a:rPr lang="en-US" sz="1600" dirty="0" smtClean="0"/>
              <a:t>Has been shown to reduce cancer tumors in animals (Ohio State/</a:t>
            </a:r>
            <a:r>
              <a:rPr lang="en-US" sz="1600" dirty="0" err="1" smtClean="0"/>
              <a:t>Livestrong</a:t>
            </a:r>
            <a:r>
              <a:rPr lang="en-US" sz="1600" dirty="0" smtClean="0"/>
              <a:t>)</a:t>
            </a:r>
          </a:p>
          <a:p>
            <a:pPr marL="285750" indent="-285750">
              <a:buFont typeface="Wingdings" panose="05000000000000000000" pitchFamily="2" charset="2"/>
              <a:buChar char="§"/>
            </a:pPr>
            <a:r>
              <a:rPr lang="en-US" sz="1600" dirty="0" smtClean="0"/>
              <a:t>Has been linked to anti-aging properties</a:t>
            </a:r>
          </a:p>
          <a:p>
            <a:pPr marL="285750" indent="-285750">
              <a:buFont typeface="Wingdings" panose="05000000000000000000" pitchFamily="2" charset="2"/>
              <a:buChar char="§"/>
            </a:pPr>
            <a:r>
              <a:rPr lang="en-US" sz="1600" dirty="0" smtClean="0"/>
              <a:t>Source of phytochemicals and high levels of </a:t>
            </a:r>
            <a:r>
              <a:rPr lang="en-US" sz="1600" dirty="0" err="1" smtClean="0"/>
              <a:t>anthocyanins</a:t>
            </a:r>
            <a:r>
              <a:rPr lang="en-US" sz="1600" dirty="0" smtClean="0"/>
              <a:t> and other flavonoids. </a:t>
            </a:r>
          </a:p>
          <a:p>
            <a:pPr marL="285750" indent="-285750">
              <a:buFont typeface="Wingdings" panose="05000000000000000000" pitchFamily="2" charset="2"/>
              <a:buChar char="§"/>
            </a:pPr>
            <a:r>
              <a:rPr lang="en-US" sz="1600" dirty="0" smtClean="0"/>
              <a:t>Greek mythology associates them with </a:t>
            </a:r>
            <a:r>
              <a:rPr lang="en-US" sz="1600" dirty="0" smtClean="0"/>
              <a:t>fertility (Indian Journal of Endocrinology)</a:t>
            </a:r>
            <a:endParaRPr lang="en-US" sz="1600" dirty="0" smtClean="0"/>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endParaRPr lang="en-US" sz="1600" dirty="0" smtClean="0"/>
          </a:p>
          <a:p>
            <a:endParaRPr lang="en-US" sz="1600" dirty="0" smtClean="0"/>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endParaRPr lang="en-US" dirty="0"/>
          </a:p>
        </p:txBody>
      </p:sp>
      <p:pic>
        <p:nvPicPr>
          <p:cNvPr id="5" name="Picture 2" descr="https://encrypted-tbn2.gstatic.com/images?q=tbn:ANd9GcQmICUv6sS0a7HimqoQjz77OO6cfrCTc-Y3vgBVssl382A8_6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420" y="762000"/>
            <a:ext cx="192689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077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Black Cumin?</a:t>
            </a:r>
            <a:endParaRPr lang="en-US" dirty="0"/>
          </a:p>
        </p:txBody>
      </p:sp>
      <p:pic>
        <p:nvPicPr>
          <p:cNvPr id="4" name="Picture 4" descr="https://encrypted-tbn0.gstatic.com/images?q=tbn:ANd9GcQSnj_4JNTDBwE61ztWWHrxZ1CHiL5oeiAoV32_Er0JH1Fcj6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807720"/>
            <a:ext cx="2057400" cy="1783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9200" y="2362200"/>
            <a:ext cx="65532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Scientific evidence suggests that black seed might help:</a:t>
            </a:r>
          </a:p>
          <a:p>
            <a:pPr marL="285750" indent="-285750">
              <a:buFont typeface="Arial" panose="020B0604020202020204" pitchFamily="34" charset="0"/>
              <a:buChar char="•"/>
            </a:pPr>
            <a:r>
              <a:rPr lang="en-US" dirty="0" smtClean="0"/>
              <a:t>boost the immune system </a:t>
            </a:r>
          </a:p>
          <a:p>
            <a:pPr marL="285750" indent="-285750">
              <a:buFont typeface="Arial" panose="020B0604020202020204" pitchFamily="34" charset="0"/>
              <a:buChar char="•"/>
            </a:pPr>
            <a:r>
              <a:rPr lang="en-US" dirty="0" smtClean="0"/>
              <a:t>fight cancer</a:t>
            </a:r>
          </a:p>
          <a:p>
            <a:pPr marL="285750" indent="-285750">
              <a:buFont typeface="Arial" panose="020B0604020202020204" pitchFamily="34" charset="0"/>
              <a:buChar char="•"/>
            </a:pPr>
            <a:r>
              <a:rPr lang="en-US" dirty="0" smtClean="0"/>
              <a:t>lessen allergic reactions</a:t>
            </a:r>
            <a:endParaRPr lang="en-US" dirty="0"/>
          </a:p>
        </p:txBody>
      </p:sp>
      <p:sp>
        <p:nvSpPr>
          <p:cNvPr id="6" name="TextBox 5"/>
          <p:cNvSpPr txBox="1"/>
          <p:nvPr/>
        </p:nvSpPr>
        <p:spPr>
          <a:xfrm>
            <a:off x="1246094" y="3715871"/>
            <a:ext cx="6629400" cy="2862322"/>
          </a:xfrm>
          <a:prstGeom prst="rect">
            <a:avLst/>
          </a:prstGeom>
          <a:noFill/>
        </p:spPr>
        <p:txBody>
          <a:bodyPr wrap="square" rtlCol="0">
            <a:spAutoFit/>
          </a:bodyPr>
          <a:lstStyle/>
          <a:p>
            <a:r>
              <a:rPr lang="en-US" dirty="0" smtClean="0"/>
              <a:t>Black </a:t>
            </a:r>
            <a:r>
              <a:rPr lang="en-US" dirty="0" smtClean="0"/>
              <a:t>Cumin (Particularly in non-USA countries)  </a:t>
            </a:r>
            <a:r>
              <a:rPr lang="en-US" dirty="0" smtClean="0"/>
              <a:t>has been used for:</a:t>
            </a:r>
          </a:p>
          <a:p>
            <a:pPr marL="285750" indent="-285750">
              <a:buFont typeface="Arial" panose="020B0604020202020204" pitchFamily="34" charset="0"/>
              <a:buChar char="•"/>
            </a:pPr>
            <a:r>
              <a:rPr lang="en-US" dirty="0" smtClean="0"/>
              <a:t>Digestive Issues</a:t>
            </a:r>
          </a:p>
          <a:p>
            <a:pPr marL="285750" indent="-285750">
              <a:buFont typeface="Arial" panose="020B0604020202020204" pitchFamily="34" charset="0"/>
              <a:buChar char="•"/>
            </a:pPr>
            <a:r>
              <a:rPr lang="en-US" dirty="0" smtClean="0"/>
              <a:t>Cancer treatment and prevention</a:t>
            </a:r>
          </a:p>
          <a:p>
            <a:pPr marL="285750" indent="-285750">
              <a:buFont typeface="Arial" panose="020B0604020202020204" pitchFamily="34" charset="0"/>
              <a:buChar char="•"/>
            </a:pPr>
            <a:r>
              <a:rPr lang="en-US" dirty="0" smtClean="0"/>
              <a:t>Diabetes</a:t>
            </a:r>
          </a:p>
          <a:p>
            <a:pPr marL="285750" indent="-285750">
              <a:buFont typeface="Arial" panose="020B0604020202020204" pitchFamily="34" charset="0"/>
              <a:buChar char="•"/>
            </a:pPr>
            <a:r>
              <a:rPr lang="en-US" dirty="0" smtClean="0"/>
              <a:t>Strengthen the Immune System</a:t>
            </a:r>
          </a:p>
          <a:p>
            <a:pPr marL="285750" indent="-285750">
              <a:buFont typeface="Arial" panose="020B0604020202020204" pitchFamily="34" charset="0"/>
              <a:buChar char="•"/>
            </a:pPr>
            <a:r>
              <a:rPr lang="en-US" dirty="0" smtClean="0"/>
              <a:t>Psoriasis and other skin conditions</a:t>
            </a:r>
          </a:p>
          <a:p>
            <a:pPr marL="285750" indent="-285750">
              <a:buFont typeface="Arial" panose="020B0604020202020204" pitchFamily="34" charset="0"/>
              <a:buChar char="•"/>
            </a:pPr>
            <a:r>
              <a:rPr lang="en-US" dirty="0" smtClean="0"/>
              <a:t>Asthma and allergies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88354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3">
      <a:dk1>
        <a:sysClr val="windowText" lastClr="000000"/>
      </a:dk1>
      <a:lt1>
        <a:sysClr val="window" lastClr="FFFFFF"/>
      </a:lt1>
      <a:dk2>
        <a:srgbClr val="E9F9C9"/>
      </a:dk2>
      <a:lt2>
        <a:srgbClr val="CAF278"/>
      </a:lt2>
      <a:accent1>
        <a:srgbClr val="94C600"/>
      </a:accent1>
      <a:accent2>
        <a:srgbClr val="94C600"/>
      </a:accent2>
      <a:accent3>
        <a:srgbClr val="FF6700"/>
      </a:accent3>
      <a:accent4>
        <a:srgbClr val="909465"/>
      </a:accent4>
      <a:accent5>
        <a:srgbClr val="956B43"/>
      </a:accent5>
      <a:accent6>
        <a:srgbClr val="7030A0"/>
      </a:accent6>
      <a:hlink>
        <a:srgbClr val="F892E9"/>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5758</TotalTime>
  <Words>851</Words>
  <Application>Microsoft Office PowerPoint</Application>
  <PresentationFormat>On-screen Show (4:3)</PresentationFormat>
  <Paragraphs>165</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Austin</vt:lpstr>
      <vt:lpstr>The Science Inside SOUL</vt:lpstr>
      <vt:lpstr>What’s in SOUL?</vt:lpstr>
      <vt:lpstr>The Benefits of Soul</vt:lpstr>
      <vt:lpstr>STRESS…the silent killer</vt:lpstr>
      <vt:lpstr>What Stress Affects:</vt:lpstr>
      <vt:lpstr>Inflammation</vt:lpstr>
      <vt:lpstr>The Science of Soul</vt:lpstr>
      <vt:lpstr>Why Black Raspberry?</vt:lpstr>
      <vt:lpstr>Why Black Cumin?</vt:lpstr>
      <vt:lpstr>Black Cumin, continued</vt:lpstr>
      <vt:lpstr>Why Grape Chardonnay?</vt:lpstr>
      <vt:lpstr>Why D-Ribose?</vt:lpstr>
      <vt:lpstr>Seed Based Nutrition at it’s finest…  DO YOU HAVE SOUL? </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Inside SOUL</dc:title>
  <dc:creator>Susan</dc:creator>
  <cp:lastModifiedBy>Susan</cp:lastModifiedBy>
  <cp:revision>24</cp:revision>
  <cp:lastPrinted>2014-06-12T19:04:14Z</cp:lastPrinted>
  <dcterms:created xsi:type="dcterms:W3CDTF">2014-06-10T01:22:29Z</dcterms:created>
  <dcterms:modified xsi:type="dcterms:W3CDTF">2015-09-23T23:22:06Z</dcterms:modified>
</cp:coreProperties>
</file>